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  <p:sldMasterId id="2147483756" r:id="rId3"/>
  </p:sldMasterIdLst>
  <p:notesMasterIdLst>
    <p:notesMasterId r:id="rId33"/>
  </p:notesMasterIdLst>
  <p:sldIdLst>
    <p:sldId id="256" r:id="rId4"/>
    <p:sldId id="257" r:id="rId5"/>
    <p:sldId id="258" r:id="rId6"/>
    <p:sldId id="285" r:id="rId7"/>
    <p:sldId id="259" r:id="rId8"/>
    <p:sldId id="283" r:id="rId9"/>
    <p:sldId id="284" r:id="rId10"/>
    <p:sldId id="260" r:id="rId11"/>
    <p:sldId id="261" r:id="rId12"/>
    <p:sldId id="262" r:id="rId13"/>
    <p:sldId id="264" r:id="rId14"/>
    <p:sldId id="263" r:id="rId15"/>
    <p:sldId id="286" r:id="rId16"/>
    <p:sldId id="265" r:id="rId17"/>
    <p:sldId id="294" r:id="rId18"/>
    <p:sldId id="267" r:id="rId19"/>
    <p:sldId id="268" r:id="rId20"/>
    <p:sldId id="270" r:id="rId21"/>
    <p:sldId id="271" r:id="rId22"/>
    <p:sldId id="295" r:id="rId23"/>
    <p:sldId id="292" r:id="rId24"/>
    <p:sldId id="293" r:id="rId25"/>
    <p:sldId id="296" r:id="rId26"/>
    <p:sldId id="289" r:id="rId27"/>
    <p:sldId id="288" r:id="rId28"/>
    <p:sldId id="287" r:id="rId29"/>
    <p:sldId id="290" r:id="rId30"/>
    <p:sldId id="291" r:id="rId31"/>
    <p:sldId id="282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CCCCFF"/>
    <a:srgbClr val="FF9900"/>
    <a:srgbClr val="99FF99"/>
    <a:srgbClr val="FF99FF"/>
    <a:srgbClr val="66FF99"/>
    <a:srgbClr val="F9816D"/>
    <a:srgbClr val="FF00FF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5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4;&#1054;&#1050;&#1051;&#1040;&#1044;\&#1087;&#1088;&#1086;&#1077;&#1082;&#1090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4;&#1054;&#1050;&#1051;&#1040;&#1044;\&#1087;&#1088;&#1086;&#1077;&#1082;&#109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4;&#1054;&#1050;&#1051;&#1040;&#1044;\&#1087;&#1088;&#1086;&#1077;&#1082;&#1090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4;&#1054;&#1050;&#1051;&#1040;&#1044;\&#1087;&#1088;&#1086;&#1077;&#1082;&#109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4;&#1054;&#1050;&#1051;&#1040;&#1044;\&#1087;&#1088;&#1086;&#1077;&#1082;&#109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4;&#1054;&#1050;&#1051;&#1040;&#1044;\&#1087;&#1088;&#1086;&#1077;&#1082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611053971572615E-2"/>
          <c:y val="6.1174977514636242E-2"/>
          <c:w val="0.6448448770787587"/>
          <c:h val="0.9388248017701366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 prstMaterial="dkEdge">
      <a:bevelB prst="relaxedInset"/>
    </a:sp3d>
  </c:spPr>
  <c:txPr>
    <a:bodyPr/>
    <a:lstStyle/>
    <a:p>
      <a:pPr>
        <a:defRPr sz="2000" baseline="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иных межбюджетных трансфертов</a:t>
            </a:r>
          </a:p>
        </c:rich>
      </c:tx>
      <c:overlay val="0"/>
    </c:title>
    <c:autoTitleDeleted val="0"/>
    <c:view3D>
      <c:rotX val="15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5000000000000001E-2"/>
                  <c:y val="-3.703703703703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C93-43D3-87B8-0B366569DAC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9444444444444445E-2"/>
                  <c:y val="-3.703703703703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C93-43D3-87B8-0B366569DAC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7777777777777811E-2"/>
                  <c:y val="-3.703703703703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C93-43D3-87B8-0B366569DAC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Лист7!$A$67:$C$67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Лист7!$A$68:$C$68</c:f>
              <c:numCache>
                <c:formatCode>General</c:formatCode>
                <c:ptCount val="3"/>
                <c:pt idx="0">
                  <c:v>4224.4000000000005</c:v>
                </c:pt>
                <c:pt idx="1">
                  <c:v>4224.4000000000005</c:v>
                </c:pt>
                <c:pt idx="2">
                  <c:v>4224.4000000000005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C93-43D3-87B8-0B366569DA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036416"/>
        <c:axId val="59486144"/>
        <c:axId val="0"/>
      </c:bar3DChart>
      <c:catAx>
        <c:axId val="103036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9486144"/>
        <c:crosses val="autoZero"/>
        <c:auto val="1"/>
        <c:lblAlgn val="ctr"/>
        <c:lblOffset val="100"/>
        <c:noMultiLvlLbl val="0"/>
      </c:catAx>
      <c:valAx>
        <c:axId val="59486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036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3.7824794361186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419-4590-97F6-0BDEDB7C8E6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863995989709966E-16"/>
                  <c:y val="7.56495887223744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419-4590-97F6-0BDEDB7C8E6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Лист8!$B$5:$E$5</c:f>
              <c:numCache>
                <c:formatCode>dd/mm/yyyy</c:formatCode>
                <c:ptCount val="4"/>
                <c:pt idx="0">
                  <c:v>43831</c:v>
                </c:pt>
                <c:pt idx="1">
                  <c:v>44197</c:v>
                </c:pt>
                <c:pt idx="2">
                  <c:v>44562</c:v>
                </c:pt>
                <c:pt idx="3">
                  <c:v>44927</c:v>
                </c:pt>
              </c:numCache>
            </c:numRef>
          </c:cat>
          <c:val>
            <c:numRef>
              <c:f>Лист8!$B$6:$E$6</c:f>
              <c:numCache>
                <c:formatCode>General</c:formatCode>
                <c:ptCount val="4"/>
                <c:pt idx="0">
                  <c:v>18522.400000000001</c:v>
                </c:pt>
                <c:pt idx="1">
                  <c:v>16853.2</c:v>
                </c:pt>
                <c:pt idx="2">
                  <c:v>12114.9</c:v>
                </c:pt>
                <c:pt idx="3">
                  <c:v>6676.6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419-4590-97F6-0BDEDB7C8E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230400"/>
        <c:axId val="59489024"/>
      </c:barChart>
      <c:dateAx>
        <c:axId val="104230400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9489024"/>
        <c:crosses val="autoZero"/>
        <c:auto val="1"/>
        <c:lblOffset val="100"/>
        <c:baseTimeUnit val="years"/>
      </c:dateAx>
      <c:valAx>
        <c:axId val="59489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230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3.0864197530864196E-2"/>
                  <c:y val="-6.8004087527579138E-2"/>
                </c:manualLayout>
              </c:layout>
              <c:spPr/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B62-45F4-AA5F-B1725CD7351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42813.1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B62-45F4-AA5F-B1725CD7351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01.01.2018 г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2.4691358024691357E-2"/>
                  <c:y val="-0.13600817505515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B62-45F4-AA5F-B1725CD7351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31912.9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B62-45F4-AA5F-B1725CD7351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01.01.2019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4012345679012287E-2"/>
                  <c:y val="-5.4403270022063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B62-45F4-AA5F-B1725CD7351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30317.3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B62-45F4-AA5F-B1725CD7351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 01.01.2020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1049382716049385E-2"/>
                  <c:y val="-8.4325068534198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B62-45F4-AA5F-B1725CD7351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28800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B62-45F4-AA5F-B1725CD7351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 01.01.2021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25530.3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B62-45F4-AA5F-B1725CD735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338048"/>
        <c:axId val="37376512"/>
        <c:axId val="0"/>
      </c:bar3DChart>
      <c:catAx>
        <c:axId val="3833804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7376512"/>
        <c:crosses val="autoZero"/>
        <c:auto val="1"/>
        <c:lblAlgn val="ctr"/>
        <c:lblOffset val="100"/>
        <c:noMultiLvlLbl val="0"/>
      </c:catAx>
      <c:valAx>
        <c:axId val="37376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8338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928003791192759"/>
          <c:y val="0.30758752126064842"/>
          <c:w val="0.20071996208807233"/>
          <c:h val="0.3500250704832917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981299212598425E-2"/>
          <c:y val="0.13472209605163254"/>
          <c:w val="0.64629505686789157"/>
          <c:h val="0.86388916067208543"/>
        </c:manualLayout>
      </c:layout>
      <c:pie3DChart>
        <c:varyColors val="1"/>
        <c:ser>
          <c:idx val="0"/>
          <c:order val="0"/>
          <c:dLbls>
            <c:dLbl>
              <c:idx val="3"/>
              <c:layout>
                <c:manualLayout>
                  <c:x val="-3.002788713910761E-2"/>
                  <c:y val="-3.5609512337345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37B-4D1A-838A-76972D3FD96B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160509623797028E-2"/>
                  <c:y val="-2.3253138415447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37B-4D1A-838A-76972D3FD96B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5.3985072178477693E-2"/>
                  <c:y val="-4.1114470853670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37B-4D1A-838A-76972D3FD96B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9.6933180227471619E-2"/>
                  <c:y val="-1.0558910842652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37B-4D1A-838A-76972D3FD96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Образование</c:v>
                </c:pt>
                <c:pt idx="1">
                  <c:v>Межбюджетные трансферты</c:v>
                </c:pt>
                <c:pt idx="2">
                  <c:v>Общегосударственные вопросы</c:v>
                </c:pt>
                <c:pt idx="3">
                  <c:v>Расходы на социальную политику </c:v>
                </c:pt>
                <c:pt idx="4">
                  <c:v>Культура</c:v>
                </c:pt>
                <c:pt idx="5">
                  <c:v>Национальная экономика</c:v>
                </c:pt>
                <c:pt idx="6">
                  <c:v>Жилищно-комунальное хозяйство</c:v>
                </c:pt>
                <c:pt idx="7">
                  <c:v>Национальная безопасность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0.69799999999999995</c:v>
                </c:pt>
                <c:pt idx="1">
                  <c:v>6.8000000000000005E-2</c:v>
                </c:pt>
                <c:pt idx="2">
                  <c:v>4.3999999999999997E-2</c:v>
                </c:pt>
                <c:pt idx="3">
                  <c:v>2.5999999999999999E-2</c:v>
                </c:pt>
                <c:pt idx="4">
                  <c:v>3.4000000000000002E-2</c:v>
                </c:pt>
                <c:pt idx="5">
                  <c:v>4.1000000000000002E-2</c:v>
                </c:pt>
                <c:pt idx="6">
                  <c:v>8.3000000000000004E-2</c:v>
                </c:pt>
                <c:pt idx="7">
                  <c:v>4.0000000000000001E-3</c:v>
                </c:pt>
                <c:pt idx="8">
                  <c:v>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37B-4D1A-838A-76972D3FD9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289545056867894"/>
          <c:y val="0.1215017674980705"/>
          <c:w val="0.31999978127734036"/>
          <c:h val="0.85188478446847249"/>
        </c:manualLayout>
      </c:layout>
      <c:overlay val="0"/>
      <c:txPr>
        <a:bodyPr/>
        <a:lstStyle/>
        <a:p>
          <a:pPr>
            <a:defRPr sz="17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2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0.83691076526137154"/>
          <c:y val="5.2881508873196495E-2"/>
          <c:w val="0.16068345415283536"/>
          <c:h val="0.94290552840417619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2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14"/>
            <c:extLst xmlns:c16r2="http://schemas.microsoft.com/office/drawing/2015/06/chart">
              <c:ext xmlns:c16="http://schemas.microsoft.com/office/drawing/2014/chart" uri="{C3380CC4-5D6E-409C-BE32-E72D297353CC}">
                <c16:uniqueId val="{00000000-F085-4C38-8491-A237CBD590BD}"/>
              </c:ext>
            </c:extLst>
          </c:dPt>
          <c:dLbls>
            <c:dLbl>
              <c:idx val="0"/>
              <c:layout>
                <c:manualLayout>
                  <c:x val="-0.39343713679248482"/>
                  <c:y val="1.412993980857428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085-4C38-8491-A237CBD590B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44791548868986969"/>
                  <c:y val="-0.4879229222634883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085-4C38-8491-A237CBD590B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7751747630329698"/>
                  <c:y val="6.240847718759177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085-4C38-8491-A237CBD590B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5837798188948036"/>
                  <c:y val="0.215258175189445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085-4C38-8491-A237CBD590B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30065215863253419"/>
                  <c:y val="0.1160242764744592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085-4C38-8491-A237CBD590B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950134006065217"/>
                  <c:y val="0.2932003574510260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085-4C38-8491-A237CBD590B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3075142677316592"/>
                  <c:y val="0.2628040893683482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085-4C38-8491-A237CBD590B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2431369243945599E-2"/>
                  <c:y val="0.2788183874386044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085-4C38-8491-A237CBD590B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9574974659238514"/>
                  <c:y val="0.1526126811238388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085-4C38-8491-A237CBD590B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0.19802216090000169"/>
                  <c:y val="-0.3931678206006840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085-4C38-8491-A237CBD590B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20594449225696079"/>
                  <c:y val="-0.2372729715929881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F085-4C38-8491-A237CBD590B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0.23770213351978237"/>
                  <c:y val="-0.1292658173992614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F085-4C38-8491-A237CBD590B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0.15382483577541464"/>
                  <c:y val="4.43785514007096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F085-4C38-8491-A237CBD590B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Лист1!$A$3:$A$15</c:f>
              <c:strCache>
                <c:ptCount val="13"/>
                <c:pt idx="0">
                  <c:v>Налог на доходы физических лиц</c:v>
                </c:pt>
                <c:pt idx="1">
                  <c:v>Доходы от уплаты акцизов</c:v>
                </c:pt>
                <c:pt idx="2">
                  <c:v>Налоги на совокупный доход</c:v>
                </c:pt>
                <c:pt idx="3">
                  <c:v>ЕНВД</c:v>
                </c:pt>
                <c:pt idx="4">
                  <c:v>Единый сельхоз налог</c:v>
                </c:pt>
                <c:pt idx="5">
                  <c:v>Патент</c:v>
                </c:pt>
                <c:pt idx="6">
                  <c:v>Налог на добычу полезных ископаемых</c:v>
                </c:pt>
                <c:pt idx="7">
                  <c:v>ГОСУДАРСТВЕННАЯ ПОШЛИНА</c:v>
                </c:pt>
                <c:pt idx="8">
                  <c:v>Доходы от использования имущества</c:v>
                </c:pt>
                <c:pt idx="9">
                  <c:v>Платежи при пользовании природными ресурсами</c:v>
                </c:pt>
                <c:pt idx="10">
                  <c:v>Доходы от оказания платных услуг</c:v>
                </c:pt>
                <c:pt idx="11">
                  <c:v>Доходы от продажи материальны и нематериальных активов</c:v>
                </c:pt>
                <c:pt idx="12">
                  <c:v>ШТРАФЫ САНКЦИИ ВОЗМЕЩЕНИ УЩЕРБА</c:v>
                </c:pt>
              </c:strCache>
            </c:strRef>
          </c:cat>
          <c:val>
            <c:numRef>
              <c:f>Лист1!$B$3:$B$15</c:f>
              <c:numCache>
                <c:formatCode>#,##0.00</c:formatCode>
                <c:ptCount val="13"/>
                <c:pt idx="0">
                  <c:v>197371.64199999999</c:v>
                </c:pt>
                <c:pt idx="1">
                  <c:v>11304.1</c:v>
                </c:pt>
                <c:pt idx="2">
                  <c:v>1814.9</c:v>
                </c:pt>
                <c:pt idx="3">
                  <c:v>50</c:v>
                </c:pt>
                <c:pt idx="4">
                  <c:v>120.2</c:v>
                </c:pt>
                <c:pt idx="5">
                  <c:v>1644.7</c:v>
                </c:pt>
                <c:pt idx="6">
                  <c:v>0</c:v>
                </c:pt>
                <c:pt idx="7">
                  <c:v>1759</c:v>
                </c:pt>
                <c:pt idx="8">
                  <c:v>1661.35</c:v>
                </c:pt>
                <c:pt idx="9">
                  <c:v>200</c:v>
                </c:pt>
                <c:pt idx="10">
                  <c:v>366.2</c:v>
                </c:pt>
                <c:pt idx="11">
                  <c:v>150</c:v>
                </c:pt>
                <c:pt idx="12">
                  <c:v>1300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F085-4C38-8491-A237CBD59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83691076526137154"/>
          <c:y val="5.2881508873196495E-2"/>
          <c:w val="0.16068345415283536"/>
          <c:h val="0.94290552840417619"/>
        </c:manualLayout>
      </c:layout>
      <c:overlay val="0"/>
      <c:spPr>
        <a:effectLst>
          <a:softEdge rad="469900"/>
        </a:effectLst>
      </c:sp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Налоговые доходы</a:t>
            </a:r>
          </a:p>
        </c:rich>
      </c:tx>
      <c:overlay val="0"/>
    </c:title>
    <c:autoTitleDeleted val="0"/>
    <c:view3D>
      <c:rotX val="20"/>
      <c:rotY val="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'Налоговые доходы'!$B$1</c:f>
              <c:strCache>
                <c:ptCount val="1"/>
                <c:pt idx="0">
                  <c:v>2021 г.</c:v>
                </c:pt>
              </c:strCache>
            </c:strRef>
          </c:tx>
          <c:invertIfNegative val="0"/>
          <c:cat>
            <c:strRef>
              <c:f>'Налоговые доходы'!$A$2:$A$10</c:f>
              <c:strCache>
                <c:ptCount val="9"/>
                <c:pt idx="0">
                  <c:v>Налоговые неналоговые</c:v>
                </c:pt>
                <c:pt idx="1">
                  <c:v>Налог на доходы физических лиц</c:v>
                </c:pt>
                <c:pt idx="2">
                  <c:v>Доходы от уплаты акцизов</c:v>
                </c:pt>
                <c:pt idx="3">
                  <c:v>Налоги на совокупный доход</c:v>
                </c:pt>
                <c:pt idx="4">
                  <c:v>ЕНВД</c:v>
                </c:pt>
                <c:pt idx="5">
                  <c:v>Единый сельхоз налог</c:v>
                </c:pt>
                <c:pt idx="6">
                  <c:v>Патент</c:v>
                </c:pt>
                <c:pt idx="7">
                  <c:v>Налог на добычу полезных ископаемых</c:v>
                </c:pt>
                <c:pt idx="8">
                  <c:v>ГОСУДАРСТВЕННАЯ ПОШЛИНА</c:v>
                </c:pt>
              </c:strCache>
            </c:strRef>
          </c:cat>
          <c:val>
            <c:numRef>
              <c:f>'Налоговые доходы'!$B$2:$B$10</c:f>
              <c:numCache>
                <c:formatCode>#,##0.00</c:formatCode>
                <c:ptCount val="9"/>
                <c:pt idx="0">
                  <c:v>215927.19200000001</c:v>
                </c:pt>
                <c:pt idx="1">
                  <c:v>197371.64199999999</c:v>
                </c:pt>
                <c:pt idx="2">
                  <c:v>11304.1</c:v>
                </c:pt>
                <c:pt idx="3">
                  <c:v>1814.9</c:v>
                </c:pt>
                <c:pt idx="4">
                  <c:v>50</c:v>
                </c:pt>
                <c:pt idx="5">
                  <c:v>120.2</c:v>
                </c:pt>
                <c:pt idx="6">
                  <c:v>1644.7</c:v>
                </c:pt>
                <c:pt idx="7">
                  <c:v>0</c:v>
                </c:pt>
                <c:pt idx="8">
                  <c:v>1759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CF-47F4-B8D8-7F81E10C3456}"/>
            </c:ext>
          </c:extLst>
        </c:ser>
        <c:ser>
          <c:idx val="1"/>
          <c:order val="1"/>
          <c:tx>
            <c:strRef>
              <c:f>'Налоговые доходы'!$C$1</c:f>
              <c:strCache>
                <c:ptCount val="1"/>
                <c:pt idx="0">
                  <c:v>2022 г.</c:v>
                </c:pt>
              </c:strCache>
            </c:strRef>
          </c:tx>
          <c:invertIfNegative val="0"/>
          <c:cat>
            <c:strRef>
              <c:f>'Налоговые доходы'!$A$2:$A$10</c:f>
              <c:strCache>
                <c:ptCount val="9"/>
                <c:pt idx="0">
                  <c:v>Налоговые неналоговые</c:v>
                </c:pt>
                <c:pt idx="1">
                  <c:v>Налог на доходы физических лиц</c:v>
                </c:pt>
                <c:pt idx="2">
                  <c:v>Доходы от уплаты акцизов</c:v>
                </c:pt>
                <c:pt idx="3">
                  <c:v>Налоги на совокупный доход</c:v>
                </c:pt>
                <c:pt idx="4">
                  <c:v>ЕНВД</c:v>
                </c:pt>
                <c:pt idx="5">
                  <c:v>Единый сельхоз налог</c:v>
                </c:pt>
                <c:pt idx="6">
                  <c:v>Патент</c:v>
                </c:pt>
                <c:pt idx="7">
                  <c:v>Налог на добычу полезных ископаемых</c:v>
                </c:pt>
                <c:pt idx="8">
                  <c:v>ГОСУДАРСТВЕННАЯ ПОШЛИНА</c:v>
                </c:pt>
              </c:strCache>
            </c:strRef>
          </c:cat>
          <c:val>
            <c:numRef>
              <c:f>'Налоговые доходы'!$C$2:$C$10</c:f>
              <c:numCache>
                <c:formatCode>#,##0.00</c:formatCode>
                <c:ptCount val="9"/>
                <c:pt idx="0">
                  <c:v>216769.842</c:v>
                </c:pt>
                <c:pt idx="1">
                  <c:v>197371.64199999999</c:v>
                </c:pt>
                <c:pt idx="2">
                  <c:v>11304.1</c:v>
                </c:pt>
                <c:pt idx="3">
                  <c:v>1748</c:v>
                </c:pt>
                <c:pt idx="4">
                  <c:v>0</c:v>
                </c:pt>
                <c:pt idx="5">
                  <c:v>154</c:v>
                </c:pt>
                <c:pt idx="6">
                  <c:v>1594</c:v>
                </c:pt>
                <c:pt idx="7">
                  <c:v>0</c:v>
                </c:pt>
                <c:pt idx="8">
                  <c:v>1750.1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CF-47F4-B8D8-7F81E10C3456}"/>
            </c:ext>
          </c:extLst>
        </c:ser>
        <c:ser>
          <c:idx val="2"/>
          <c:order val="2"/>
          <c:tx>
            <c:strRef>
              <c:f>'Налоговые доходы'!$D$1</c:f>
              <c:strCache>
                <c:ptCount val="1"/>
                <c:pt idx="0">
                  <c:v>2023 г.</c:v>
                </c:pt>
              </c:strCache>
            </c:strRef>
          </c:tx>
          <c:invertIfNegative val="0"/>
          <c:cat>
            <c:strRef>
              <c:f>'Налоговые доходы'!$A$2:$A$10</c:f>
              <c:strCache>
                <c:ptCount val="9"/>
                <c:pt idx="0">
                  <c:v>Налоговые неналоговые</c:v>
                </c:pt>
                <c:pt idx="1">
                  <c:v>Налог на доходы физических лиц</c:v>
                </c:pt>
                <c:pt idx="2">
                  <c:v>Доходы от уплаты акцизов</c:v>
                </c:pt>
                <c:pt idx="3">
                  <c:v>Налоги на совокупный доход</c:v>
                </c:pt>
                <c:pt idx="4">
                  <c:v>ЕНВД</c:v>
                </c:pt>
                <c:pt idx="5">
                  <c:v>Единый сельхоз налог</c:v>
                </c:pt>
                <c:pt idx="6">
                  <c:v>Патент</c:v>
                </c:pt>
                <c:pt idx="7">
                  <c:v>Налог на добычу полезных ископаемых</c:v>
                </c:pt>
                <c:pt idx="8">
                  <c:v>ГОСУДАРСТВЕННАЯ ПОШЛИНА</c:v>
                </c:pt>
              </c:strCache>
            </c:strRef>
          </c:cat>
          <c:val>
            <c:numRef>
              <c:f>'Налоговые доходы'!$D$2:$D$10</c:f>
              <c:numCache>
                <c:formatCode>#,##0.00</c:formatCode>
                <c:ptCount val="9"/>
                <c:pt idx="0">
                  <c:v>225833.9</c:v>
                </c:pt>
                <c:pt idx="1">
                  <c:v>182435.7</c:v>
                </c:pt>
                <c:pt idx="2">
                  <c:v>11304.1</c:v>
                </c:pt>
                <c:pt idx="3">
                  <c:v>1748</c:v>
                </c:pt>
                <c:pt idx="4">
                  <c:v>0</c:v>
                </c:pt>
                <c:pt idx="5">
                  <c:v>154</c:v>
                </c:pt>
                <c:pt idx="6">
                  <c:v>1594</c:v>
                </c:pt>
                <c:pt idx="7">
                  <c:v>24000</c:v>
                </c:pt>
                <c:pt idx="8">
                  <c:v>1750.1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CCF-47F4-B8D8-7F81E10C34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072512"/>
        <c:axId val="104329152"/>
        <c:axId val="37186048"/>
      </c:bar3DChart>
      <c:catAx>
        <c:axId val="35072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4329152"/>
        <c:crosses val="autoZero"/>
        <c:auto val="1"/>
        <c:lblAlgn val="ctr"/>
        <c:lblOffset val="100"/>
        <c:noMultiLvlLbl val="0"/>
      </c:catAx>
      <c:valAx>
        <c:axId val="104329152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35072512"/>
        <c:crosses val="autoZero"/>
        <c:crossBetween val="between"/>
      </c:valAx>
      <c:serAx>
        <c:axId val="37186048"/>
        <c:scaling>
          <c:orientation val="minMax"/>
        </c:scaling>
        <c:delete val="0"/>
        <c:axPos val="b"/>
        <c:majorTickMark val="none"/>
        <c:minorTickMark val="none"/>
        <c:tickLblPos val="nextTo"/>
        <c:crossAx val="104329152"/>
        <c:crosses val="autoZero"/>
      </c:ser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20"/>
      <c:rotY val="3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'Неналоговые доходы'!$B$1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cat>
            <c:strRef>
              <c:f>'Неналоговые доходы'!$A$2:$A$6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</c:v>
                </c:pt>
                <c:pt idx="3">
                  <c:v>Доходы от продажи материальны и нематериальных активов</c:v>
                </c:pt>
                <c:pt idx="4">
                  <c:v>ШТРАФЫ САНКЦИИ ВОЗМЕЩЕНИ УЩЕРБА</c:v>
                </c:pt>
              </c:strCache>
            </c:strRef>
          </c:cat>
          <c:val>
            <c:numRef>
              <c:f>'Неналоговые доходы'!$B$2:$B$6</c:f>
              <c:numCache>
                <c:formatCode>#,##0.00</c:formatCode>
                <c:ptCount val="5"/>
                <c:pt idx="0">
                  <c:v>1661.35</c:v>
                </c:pt>
                <c:pt idx="1">
                  <c:v>200</c:v>
                </c:pt>
                <c:pt idx="2">
                  <c:v>366.2</c:v>
                </c:pt>
                <c:pt idx="3">
                  <c:v>150</c:v>
                </c:pt>
                <c:pt idx="4">
                  <c:v>1300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5E-4D3B-B89A-989FDB8F48EC}"/>
            </c:ext>
          </c:extLst>
        </c:ser>
        <c:ser>
          <c:idx val="1"/>
          <c:order val="1"/>
          <c:tx>
            <c:strRef>
              <c:f>'Неналоговые доходы'!$C$1</c:f>
              <c:strCache>
                <c:ptCount val="1"/>
                <c:pt idx="0">
                  <c:v>2022 год</c:v>
                </c:pt>
              </c:strCache>
            </c:strRef>
          </c:tx>
          <c:invertIfNegative val="0"/>
          <c:cat>
            <c:strRef>
              <c:f>'Неналоговые доходы'!$A$2:$A$6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</c:v>
                </c:pt>
                <c:pt idx="3">
                  <c:v>Доходы от продажи материальны и нематериальных активов</c:v>
                </c:pt>
                <c:pt idx="4">
                  <c:v>ШТРАФЫ САНКЦИИ ВОЗМЕЩЕНИ УЩЕРБА</c:v>
                </c:pt>
              </c:strCache>
            </c:strRef>
          </c:cat>
          <c:val>
            <c:numRef>
              <c:f>'Неналоговые доходы'!$C$2:$C$6</c:f>
              <c:numCache>
                <c:formatCode>#,##0.00</c:formatCode>
                <c:ptCount val="5"/>
                <c:pt idx="0">
                  <c:v>1700</c:v>
                </c:pt>
                <c:pt idx="1">
                  <c:v>920</c:v>
                </c:pt>
                <c:pt idx="2">
                  <c:v>220</c:v>
                </c:pt>
                <c:pt idx="3">
                  <c:v>256</c:v>
                </c:pt>
                <c:pt idx="4">
                  <c:v>1500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55E-4D3B-B89A-989FDB8F48EC}"/>
            </c:ext>
          </c:extLst>
        </c:ser>
        <c:ser>
          <c:idx val="2"/>
          <c:order val="2"/>
          <c:tx>
            <c:strRef>
              <c:f>'Неналоговые доходы'!$D$1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cat>
            <c:strRef>
              <c:f>'Неналоговые доходы'!$A$2:$A$6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</c:v>
                </c:pt>
                <c:pt idx="3">
                  <c:v>Доходы от продажи материальны и нематериальных активов</c:v>
                </c:pt>
                <c:pt idx="4">
                  <c:v>ШТРАФЫ САНКЦИИ ВОЗМЕЩЕНИ УЩЕРБА</c:v>
                </c:pt>
              </c:strCache>
            </c:strRef>
          </c:cat>
          <c:val>
            <c:numRef>
              <c:f>'Неналоговые доходы'!$D$2:$D$6</c:f>
              <c:numCache>
                <c:formatCode>#,##0.00</c:formatCode>
                <c:ptCount val="5"/>
                <c:pt idx="0">
                  <c:v>1700</c:v>
                </c:pt>
                <c:pt idx="1">
                  <c:v>920</c:v>
                </c:pt>
                <c:pt idx="2">
                  <c:v>220</c:v>
                </c:pt>
                <c:pt idx="3">
                  <c:v>256</c:v>
                </c:pt>
                <c:pt idx="4">
                  <c:v>1500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55E-4D3B-B89A-989FDB8F48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7121024"/>
        <c:axId val="141797632"/>
        <c:axId val="36394240"/>
      </c:bar3DChart>
      <c:catAx>
        <c:axId val="37121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1797632"/>
        <c:crosses val="autoZero"/>
        <c:auto val="1"/>
        <c:lblAlgn val="ctr"/>
        <c:lblOffset val="100"/>
        <c:noMultiLvlLbl val="0"/>
      </c:catAx>
      <c:valAx>
        <c:axId val="141797632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37121024"/>
        <c:crosses val="autoZero"/>
        <c:crossBetween val="between"/>
      </c:valAx>
      <c:serAx>
        <c:axId val="363942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41797632"/>
        <c:crosses val="autoZero"/>
      </c:ser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4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2020 г</c:v>
                </c:pt>
                <c:pt idx="1">
                  <c:v>2021 г</c:v>
                </c:pt>
                <c:pt idx="2">
                  <c:v>2022 г</c:v>
                </c:pt>
                <c:pt idx="3">
                  <c:v>2023 г</c:v>
                </c:pt>
              </c:strCache>
            </c:strRef>
          </c:cat>
          <c:val>
            <c:numRef>
              <c:f>Лист1!$B$2:$E$2</c:f>
              <c:numCache>
                <c:formatCode>#,##0.00</c:formatCode>
                <c:ptCount val="4"/>
                <c:pt idx="0">
                  <c:v>507745.1</c:v>
                </c:pt>
                <c:pt idx="1">
                  <c:v>687997.4</c:v>
                </c:pt>
                <c:pt idx="2">
                  <c:v>520195.4</c:v>
                </c:pt>
                <c:pt idx="3">
                  <c:v>482085.3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12-4C1E-AA5D-F903874575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433344"/>
        <c:axId val="37372480"/>
        <c:axId val="0"/>
      </c:bar3DChart>
      <c:catAx>
        <c:axId val="37433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372480"/>
        <c:crosses val="autoZero"/>
        <c:auto val="1"/>
        <c:lblAlgn val="ctr"/>
        <c:lblOffset val="100"/>
        <c:noMultiLvlLbl val="0"/>
      </c:catAx>
      <c:valAx>
        <c:axId val="3737248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374333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дотаций</a:t>
            </a:r>
          </a:p>
        </c:rich>
      </c:tx>
      <c:layout>
        <c:manualLayout>
          <c:xMode val="edge"/>
          <c:yMode val="edge"/>
          <c:x val="0.24737403412749537"/>
          <c:y val="7.83896525658611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682290062711723"/>
          <c:y val="0.19174812514491676"/>
          <c:w val="0.82262175767798651"/>
          <c:h val="0.691200761499482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3.333333333333334E-2"/>
                  <c:y val="-4.16666666666666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165871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F63-4D56-9C05-8C531EDE69A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2777627103222376E-2"/>
                  <c:y val="-5.09970632594446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171234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F63-4D56-9C05-8C531EDE69A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7777777777777811E-2"/>
                  <c:y val="-3.24074074074074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138807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F63-4D56-9C05-8C531EDE69A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Лист7!$A$28:$C$28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Лист7!$A$29:$C$29</c:f>
              <c:numCache>
                <c:formatCode>General</c:formatCode>
                <c:ptCount val="3"/>
                <c:pt idx="0">
                  <c:v>193094</c:v>
                </c:pt>
                <c:pt idx="1">
                  <c:v>146525</c:v>
                </c:pt>
                <c:pt idx="2">
                  <c:v>105185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F63-4D56-9C05-8C531EDE69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519296"/>
        <c:axId val="98210304"/>
      </c:barChart>
      <c:catAx>
        <c:axId val="102519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210304"/>
        <c:crosses val="autoZero"/>
        <c:auto val="1"/>
        <c:lblAlgn val="ctr"/>
        <c:lblOffset val="100"/>
        <c:noMultiLvlLbl val="0"/>
      </c:catAx>
      <c:valAx>
        <c:axId val="98210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2519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субсидий</a:t>
            </a:r>
          </a:p>
        </c:rich>
      </c:tx>
      <c:overlay val="0"/>
    </c:title>
    <c:autoTitleDeleted val="0"/>
    <c:view3D>
      <c:rotX val="20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1.6666666666666677E-2"/>
                  <c:y val="-9.8244926406556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F2D-42DF-9BFD-2E2247CC4FA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9444444444444445E-2"/>
                  <c:y val="-4.2104968459952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F2D-42DF-9BFD-2E2247CC4FA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4444444444444481E-2"/>
                  <c:y val="-4.6783298288836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F2D-42DF-9BFD-2E2247CC4FA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Лист7!$A$44:$C$44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Лист7!$A$45:$C$45</c:f>
              <c:numCache>
                <c:formatCode>General</c:formatCode>
                <c:ptCount val="3"/>
                <c:pt idx="0">
                  <c:v>14532.7</c:v>
                </c:pt>
                <c:pt idx="1">
                  <c:v>22452.6</c:v>
                </c:pt>
                <c:pt idx="2">
                  <c:v>2741.1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F2D-42DF-9BFD-2E2247CC4F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035392"/>
        <c:axId val="59482688"/>
        <c:axId val="0"/>
      </c:bar3DChart>
      <c:catAx>
        <c:axId val="103035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9482688"/>
        <c:crosses val="autoZero"/>
        <c:auto val="1"/>
        <c:lblAlgn val="ctr"/>
        <c:lblOffset val="100"/>
        <c:noMultiLvlLbl val="0"/>
      </c:catAx>
      <c:valAx>
        <c:axId val="59482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035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субвенций</a:t>
            </a:r>
          </a:p>
        </c:rich>
      </c:tx>
      <c:layout>
        <c:manualLayout>
          <c:xMode val="edge"/>
          <c:yMode val="edge"/>
          <c:x val="0.17074869956269489"/>
          <c:y val="2.640263111574333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dLbls>
            <c:dLbl>
              <c:idx val="0"/>
              <c:layout>
                <c:manualLayout>
                  <c:x val="1.6410254643219113E-2"/>
                  <c:y val="-3.9603946673615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EB7-4B4D-BA17-2265FC50FBC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9145297083755623E-2"/>
                  <c:y val="-3.9603946673615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EB7-4B4D-BA17-2265FC50FBC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8290594167511134E-2"/>
                  <c:y val="-4.8404823712196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EB7-4B4D-BA17-2265FC50FBC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Лист7!$A$51:$C$51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Лист7!$A$52:$C$52</c:f>
              <c:numCache>
                <c:formatCode>General</c:formatCode>
                <c:ptCount val="3"/>
                <c:pt idx="0">
                  <c:v>564147.69999999925</c:v>
                </c:pt>
                <c:pt idx="1">
                  <c:v>483172.3</c:v>
                </c:pt>
                <c:pt idx="2">
                  <c:v>499472.3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EB7-4B4D-BA17-2265FC50FB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035904"/>
        <c:axId val="59484416"/>
        <c:axId val="0"/>
      </c:bar3DChart>
      <c:catAx>
        <c:axId val="103035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9484416"/>
        <c:crosses val="autoZero"/>
        <c:auto val="1"/>
        <c:lblAlgn val="ctr"/>
        <c:lblOffset val="100"/>
        <c:noMultiLvlLbl val="0"/>
      </c:catAx>
      <c:valAx>
        <c:axId val="59484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035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0.374</cdr:x>
      <cdr:y>0</cdr:y>
    </cdr:from>
    <cdr:to>
      <cdr:x>0.6575</cdr:x>
      <cdr:y>0.105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19872" y="0"/>
          <a:ext cx="2592288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4400" dirty="0" smtClean="0"/>
            <a:t>Расходы</a:t>
          </a:r>
          <a:endParaRPr lang="ru-RU" sz="4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363E0-3088-46F1-8670-544CF1BE83A2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F5CF6-E7D0-4EFB-A3BC-B31EB1D01A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227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F5CF6-E7D0-4EFB-A3BC-B31EB1D01AE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27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D913-4B87-488C-93C7-55FBDED051AA}" type="datetimeFigureOut">
              <a:rPr lang="ru-RU" smtClean="0">
                <a:solidFill>
                  <a:srgbClr val="EEECE1">
                    <a:shade val="90000"/>
                  </a:srgbClr>
                </a:solidFill>
              </a:rPr>
              <a:pPr/>
              <a:t>05.03.2021</a:t>
            </a:fld>
            <a:endParaRPr lang="ru-RU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1315-DE8A-4B23-8BBD-446C72085F22}" type="slidenum">
              <a:rPr lang="ru-RU" smtClean="0">
                <a:solidFill>
                  <a:srgbClr val="EEECE1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EEECE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14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D913-4B87-488C-93C7-55FBDED051AA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05.03.2021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1315-DE8A-4B23-8BBD-446C72085F22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383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D913-4B87-488C-93C7-55FBDED051AA}" type="datetimeFigureOut">
              <a:rPr lang="ru-RU" smtClean="0">
                <a:solidFill>
                  <a:srgbClr val="EEECE1">
                    <a:shade val="90000"/>
                  </a:srgbClr>
                </a:solidFill>
              </a:rPr>
              <a:pPr/>
              <a:t>05.03.2021</a:t>
            </a:fld>
            <a:endParaRPr lang="ru-RU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1315-DE8A-4B23-8BBD-446C72085F22}" type="slidenum">
              <a:rPr lang="ru-RU" smtClean="0">
                <a:solidFill>
                  <a:srgbClr val="EEECE1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EEECE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644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D913-4B87-488C-93C7-55FBDED051AA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05.03.2021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1315-DE8A-4B23-8BBD-446C72085F22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928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D913-4B87-488C-93C7-55FBDED051AA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05.03.2021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1315-DE8A-4B23-8BBD-446C72085F22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38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D913-4B87-488C-93C7-55FBDED051AA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05.03.2021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1315-DE8A-4B23-8BBD-446C72085F22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802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D913-4B87-488C-93C7-55FBDED051AA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05.03.2021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1315-DE8A-4B23-8BBD-446C72085F22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197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D913-4B87-488C-93C7-55FBDED051AA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05.03.2021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1315-DE8A-4B23-8BBD-446C72085F22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527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D913-4B87-488C-93C7-55FBDED051AA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05.03.2021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0D1315-DE8A-4B23-8BBD-446C72085F22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273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D913-4B87-488C-93C7-55FBDED051AA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05.03.2021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1315-DE8A-4B23-8BBD-446C72085F22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866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D913-4B87-488C-93C7-55FBDED051AA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05.03.2021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1315-DE8A-4B23-8BBD-446C72085F22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3246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4D913-4B87-488C-93C7-55FBDED051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EEECE1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05.03.2021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EECE1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EECE1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D1315-DE8A-4B23-8BBD-446C72085F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EEECE1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EECE1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9605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4D913-4B87-488C-93C7-55FBDED051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05.03.2021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D1315-DE8A-4B23-8BBD-446C72085F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7237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4D913-4B87-488C-93C7-55FBDED051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EEECE1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05.03.2021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EECE1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EECE1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D1315-DE8A-4B23-8BBD-446C72085F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EEECE1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EECE1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9265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4D913-4B87-488C-93C7-55FBDED051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05.03.2021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D1315-DE8A-4B23-8BBD-446C72085F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8913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4D913-4B87-488C-93C7-55FBDED051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05.03.2021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D1315-DE8A-4B23-8BBD-446C72085F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56921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4D913-4B87-488C-93C7-55FBDED051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05.03.2021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D1315-DE8A-4B23-8BBD-446C72085F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8855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4D913-4B87-488C-93C7-55FBDED051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05.03.2021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D1315-DE8A-4B23-8BBD-446C72085F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733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4D913-4B87-488C-93C7-55FBDED051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05.03.2021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D1315-DE8A-4B23-8BBD-446C72085F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42727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4D913-4B87-488C-93C7-55FBDED051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05.03.2021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D1315-DE8A-4B23-8BBD-446C72085F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03271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4D913-4B87-488C-93C7-55FBDED051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05.03.2021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D1315-DE8A-4B23-8BBD-446C72085F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3381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4D913-4B87-488C-93C7-55FBDED051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05.03.2021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D1315-DE8A-4B23-8BBD-446C72085F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57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3EF960-00F1-46DC-8B0D-666DDC507A28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64D913-4B87-488C-93C7-55FBDED051AA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05.03.2021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0D1315-DE8A-4B23-8BBD-446C72085F22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722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4D913-4B87-488C-93C7-55FBDED051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05.03.2021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D1315-DE8A-4B23-8BBD-446C72085F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317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1363" cy="10527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933056"/>
            <a:ext cx="8172480" cy="244158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  <a:t/>
            </a:r>
            <a:b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</a:br>
            <a: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  <a:t>на 2021год и на плановый период 2022 и 2023 годов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81" y="1556792"/>
            <a:ext cx="8139113" cy="256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1033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/>
              <a:t>Налоговые доходы</a:t>
            </a:r>
            <a:br>
              <a:rPr lang="ru-RU" sz="4400" b="1" dirty="0"/>
            </a:b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72396" y="928670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</a:rPr>
              <a:t>Тыс</a:t>
            </a:r>
            <a:r>
              <a:rPr lang="ru-RU" sz="1400" dirty="0" smtClean="0">
                <a:solidFill>
                  <a:schemeClr val="tx1"/>
                </a:solidFill>
              </a:rPr>
              <a:t> 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043608" cy="128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4852444"/>
              </p:ext>
            </p:extLst>
          </p:nvPr>
        </p:nvGraphicFramePr>
        <p:xfrm>
          <a:off x="251520" y="1166812"/>
          <a:ext cx="8712967" cy="5574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289" y="1"/>
            <a:ext cx="787865" cy="9807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226688"/>
              </p:ext>
            </p:extLst>
          </p:nvPr>
        </p:nvGraphicFramePr>
        <p:xfrm>
          <a:off x="142844" y="1928802"/>
          <a:ext cx="8786874" cy="4135275"/>
        </p:xfrm>
        <a:graphic>
          <a:graphicData uri="http://schemas.openxmlformats.org/drawingml/2006/table">
            <a:tbl>
              <a:tblPr/>
              <a:tblGrid>
                <a:gridCol w="32861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319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788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0382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46339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Вид дохода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Норматив отчислений, %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Очередной финансовый </a:t>
                      </a: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Плановый </a:t>
                      </a: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Плановый </a:t>
                      </a: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6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доходы,  налоговые и неналоговые, в т.ч.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215 927,1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216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769,8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225 833,9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Доп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норматив 2020г.-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40,9 %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2021г.- 47,3%;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2022г.-51,5%;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2023г.-57,1%.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197 371,6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197371,6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182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435,7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6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000" kern="1600" dirty="0">
                          <a:latin typeface="Times New Roman"/>
                          <a:ea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дифференцированные ставки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304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304,1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304,1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2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 для отдельный видов деятельности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Отменен с 01.01.2021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9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70% с сельских поселений;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50% с городских поселений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120,2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154,2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9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1 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644,7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1 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1 594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5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000" kern="1600" dirty="0">
                          <a:latin typeface="Times New Roman"/>
                          <a:ea typeface="Times New Roman"/>
                          <a:cs typeface="Times New Roman"/>
                        </a:rPr>
                        <a:t>Налоги, сборы и регулярные платежи за пользование </a:t>
                      </a:r>
                      <a:br>
                        <a:rPr lang="ru-RU" sz="1000" kern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kern="1600" dirty="0">
                          <a:latin typeface="Times New Roman"/>
                          <a:ea typeface="Times New Roman"/>
                          <a:cs typeface="Times New Roman"/>
                        </a:rPr>
                        <a:t>природными ресурсами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920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920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3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000" kern="1600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1759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1819,1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750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715272" y="1643050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3058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Налоговые доходы бюджета муниципального района «Сретенский» на 2021 год </a:t>
            </a:r>
            <a:br>
              <a:rPr lang="ru-RU" sz="2000" b="1" dirty="0" smtClean="0"/>
            </a:br>
            <a:r>
              <a:rPr lang="ru-RU" sz="2000" b="1" dirty="0" smtClean="0"/>
              <a:t>и плановый период 2022-2023 годы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286644" y="1500174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</a:rPr>
              <a:t>Тыс</a:t>
            </a:r>
            <a:r>
              <a:rPr lang="ru-RU" sz="1400" dirty="0" smtClean="0">
                <a:solidFill>
                  <a:schemeClr val="tx1"/>
                </a:solidFill>
              </a:rPr>
              <a:t>, 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798"/>
            <a:ext cx="899592" cy="1106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91264" cy="49266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Неналоговые доходы</a:t>
            </a:r>
            <a:endParaRPr lang="ru-RU" sz="3200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9988306"/>
              </p:ext>
            </p:extLst>
          </p:nvPr>
        </p:nvGraphicFramePr>
        <p:xfrm>
          <a:off x="179512" y="1312068"/>
          <a:ext cx="8712968" cy="5285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755575" cy="9289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3058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Неналоговые доходы бюджета муниципального района «Сретенский район» на 2021 год </a:t>
            </a:r>
            <a:br>
              <a:rPr lang="ru-RU" sz="2000" b="1" dirty="0" smtClean="0"/>
            </a:br>
            <a:r>
              <a:rPr lang="ru-RU" sz="2000" b="1" dirty="0" smtClean="0"/>
              <a:t>и плановый период 2022-2023 годы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482440"/>
              </p:ext>
            </p:extLst>
          </p:nvPr>
        </p:nvGraphicFramePr>
        <p:xfrm>
          <a:off x="214282" y="2428868"/>
          <a:ext cx="8715436" cy="3032687"/>
        </p:xfrm>
        <a:graphic>
          <a:graphicData uri="http://schemas.openxmlformats.org/drawingml/2006/table">
            <a:tbl>
              <a:tblPr/>
              <a:tblGrid>
                <a:gridCol w="32594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634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35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717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72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52621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Вид дохода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Норматив отчислений, %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Очередной финансовый </a:t>
                      </a: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Плановый </a:t>
                      </a: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Плановый </a:t>
                      </a: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8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Аренда земли: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50% с городских поселений;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100% с сельских поселений;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Аренда имущества: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100% в бюджет района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1661,35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1700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1700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Платежи при пользовании природными ресурсами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920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920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1523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оказания платных услуг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366,2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220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220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1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Продажа имущества: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100% в бюджет района;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Продажа земельных  участков: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50% с городских поселений;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100% с сельских поселений.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256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256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4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Штрафы, санкции,</a:t>
                      </a:r>
                      <a:r>
                        <a:rPr lang="ru-RU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возмещение ущерба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1300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1500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1500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715272" y="207167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415210" cy="13624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получаемые </a:t>
            </a:r>
            <a:b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из других бюджетов бюджетной системы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57158" y="2000240"/>
            <a:ext cx="8215370" cy="435771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Объемы межбюджетных трансфертов, получаемых из краевого бюджета в 2021году и плановом периоде 2022 и 2023 годов, предусмотрены на основании проекта закона Забайкальского края «О  бюджете Забайкальского края  на 2021 год и на плановый период 2022 и 2023 годов</a:t>
            </a:r>
            <a:r>
              <a:rPr lang="ru-RU" sz="2800" dirty="0" smtClean="0">
                <a:solidFill>
                  <a:srgbClr val="0070C0"/>
                </a:solidFill>
              </a:rPr>
              <a:t>»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3358" cy="11967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>
                <a:alpha val="99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805734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Общий объем межбюджетных трансфертов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29520" y="1643050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тыс.руб.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854"/>
            <a:ext cx="1115616" cy="13716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/>
          </p:nvPr>
        </p:nvGraphicFramePr>
        <p:xfrm>
          <a:off x="755576" y="1871701"/>
          <a:ext cx="7978820" cy="4797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269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3940" cy="10868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734296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 бюджетной системы Российской Федерации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29554" y="928670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393370"/>
              </p:ext>
            </p:extLst>
          </p:nvPr>
        </p:nvGraphicFramePr>
        <p:xfrm>
          <a:off x="142846" y="1334458"/>
          <a:ext cx="8786872" cy="4291902"/>
        </p:xfrm>
        <a:graphic>
          <a:graphicData uri="http://schemas.openxmlformats.org/drawingml/2006/table">
            <a:tbl>
              <a:tblPr/>
              <a:tblGrid>
                <a:gridCol w="26432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59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115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58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430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0013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5725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617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решением Совета МР  на </a:t>
                      </a: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2020год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(первоначально)</a:t>
                      </a: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Решение Совета МР </a:t>
                      </a: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«Сретенский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район» от </a:t>
                      </a: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25.12.2019 №50-рнп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 проект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2023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 проект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69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отклонение от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года (первоначального плана)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7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–всего: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т.ч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507745,1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705019,0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687997,4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+180252,3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520195,4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482085,3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5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Дотации бюджетам бюджетной системы Российской Федерации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165871,0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165871,0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171234,0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+5363,0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138807,0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117970,0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7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Субсидии бюджетам  бюджетной системы Российской Федерации (межбюджетные субсидии)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1797,7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160246,9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74782,8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+72985,1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62519,8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37816,1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08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Субвенции бюджетам бюджетной системы Российской Федерации субъектов Российской Федерации</a:t>
                      </a: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340076,4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341049,1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336452,1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-3624,3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289608,7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296962,7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3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37852,1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105528,5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+105528,5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29259,9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29336,5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00430" y="142873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43834" y="142873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081011623"/>
              </p:ext>
            </p:extLst>
          </p:nvPr>
        </p:nvGraphicFramePr>
        <p:xfrm>
          <a:off x="214282" y="1071546"/>
          <a:ext cx="4572032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572000" y="1071546"/>
          <a:ext cx="4572000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367078" y="4152904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0" y="3786190"/>
          <a:ext cx="4643438" cy="2886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4429124" y="392906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7643834" y="457200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99592" cy="1106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571612"/>
            <a:ext cx="8020048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Расчет прогнозируемого финансового результата  районного бюджета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303200"/>
              </p:ext>
            </p:extLst>
          </p:nvPr>
        </p:nvGraphicFramePr>
        <p:xfrm>
          <a:off x="285721" y="1948971"/>
          <a:ext cx="8501121" cy="3527279"/>
        </p:xfrm>
        <a:graphic>
          <a:graphicData uri="http://schemas.openxmlformats.org/drawingml/2006/table">
            <a:tbl>
              <a:tblPr/>
              <a:tblGrid>
                <a:gridCol w="46468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25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53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63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9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2021год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2023год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97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Доходы, всего: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903 924,6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736 956,2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707 919,2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97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Доходы (налоговые, неналоговые)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215 927,2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216 769,8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225 833,9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97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687 997,4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520 195,4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482</a:t>
                      </a:r>
                      <a:r>
                        <a:rPr lang="ru-RU" sz="18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085,3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97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897 542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730 582,6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701 536,6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783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Финансовый результат (+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профицит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;- дефицит)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6382,6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6382,6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6382,6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643834" y="171448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56224" cy="10527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Муниципальный долг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1785926"/>
            <a:ext cx="8305800" cy="1643074"/>
          </a:xfrm>
          <a:prstGeom prst="rect">
            <a:avLst/>
          </a:prstGeom>
        </p:spPr>
        <p:txBody>
          <a:bodyPr vert="horz" lIns="0" tIns="45720" rIns="0" bIns="0" anchor="b">
            <a:normAutofit fontScale="2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Предельный объем муниципального долга  установлен  в соответствии  Положением о бюджетном процессе в  Сретенском  районе   в размере 50% от общего годового объема доходов местного бюджета без учета утвержденного объема безвозмездных поступлений и (или) поступлений налоговых доходов по дополнительным нормативам отчислений.</a:t>
            </a:r>
            <a:r>
              <a:rPr kumimoji="0" lang="ru-RU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85720" y="3214686"/>
          <a:ext cx="8572560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27584" cy="1017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85720" y="928670"/>
            <a:ext cx="8572560" cy="57150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500702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Проект Решения Совета муниципального района «Сретенский район» "О районном бюджете на 2021 год и плановый период 2022 и 2023годов" подготовлен с учетом основных направлений бюджетной, налоговой политики муниципального района «Сретенский район» на 2021 год и плановый период 2022 и 2023годов.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7584" cy="1017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429684" cy="64807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 Сретенского района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251486"/>
              </p:ext>
            </p:extLst>
          </p:nvPr>
        </p:nvGraphicFramePr>
        <p:xfrm>
          <a:off x="428625" y="1500188"/>
          <a:ext cx="8229600" cy="4668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215206" y="1700808"/>
            <a:ext cx="16430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тыс. рублей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53160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Потребность по расходам местного бюджета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611375"/>
              </p:ext>
            </p:extLst>
          </p:nvPr>
        </p:nvGraphicFramePr>
        <p:xfrm>
          <a:off x="107505" y="1285859"/>
          <a:ext cx="8928992" cy="4375388"/>
        </p:xfrm>
        <a:graphic>
          <a:graphicData uri="http://schemas.openxmlformats.org/drawingml/2006/table">
            <a:tbl>
              <a:tblPr/>
              <a:tblGrid>
                <a:gridCol w="42086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76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42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53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315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079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Потребность </a:t>
                      </a:r>
                      <a:r>
                        <a:rPr lang="ru-R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en-US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1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Разработанный проект на </a:t>
                      </a:r>
                      <a:r>
                        <a:rPr lang="ru-R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lang="ru-RU" sz="11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ru-R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Недостаток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% от потребности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01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Первоочередные расходы: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0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Расходы на оплату труда с начислениями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256478,38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205510,9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-50967,48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0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Расходы на оплату коммунальных услуг (223</a:t>
                      </a: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 и КПТ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73983,64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58870,4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-15113,24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0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Расходы на услуги связи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1371,3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914,2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-457,10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0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Резервный фонд Администрации района(290)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0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Доплата к пенсиям муниципальных служащих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3132,1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2349,1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-783,00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Обслуживание муниципального долга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01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Налоги: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8196,7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6147,53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-2049,18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0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4210,7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3158,03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-1052,68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5163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прочие налоги (плата за негативное воздействие на окружающую среду, госпошилины)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1589,00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1191,75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-397,25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70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2262,8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1697,10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-565,70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70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-33,55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862"/>
            <a:ext cx="750366" cy="9225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1520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803705"/>
              </p:ext>
            </p:extLst>
          </p:nvPr>
        </p:nvGraphicFramePr>
        <p:xfrm>
          <a:off x="179512" y="0"/>
          <a:ext cx="8964487" cy="5648386"/>
        </p:xfrm>
        <a:graphic>
          <a:graphicData uri="http://schemas.openxmlformats.org/drawingml/2006/table">
            <a:tbl>
              <a:tblPr/>
              <a:tblGrid>
                <a:gridCol w="41781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24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922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280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36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286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Потребность </a:t>
                      </a:r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en-US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Разработанный проект на </a:t>
                      </a:r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lang="ru-RU" sz="12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Недостаток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от потребности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40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Текущие расходы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19. Программное обеспечение (226)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1254,0             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627,0     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-627,0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 50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20. Командировочные расходы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1876,9  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938,5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-939,0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50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21. Подписка на периодическую печать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156,6      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78,3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-78,3     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50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37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Вывоз ТБО, содержание в чистоте </a:t>
                      </a:r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помещений,</a:t>
                      </a:r>
                      <a:r>
                        <a:rPr lang="en-US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уборка </a:t>
                      </a:r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туалетов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1019,8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509,9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-509,9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  50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23. Канцелярские товары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1379,3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354,5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-1025,0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26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81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24.зап. части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741,9 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371,0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-370,9     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50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42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25. услуги СЭС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422,5     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211,3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-211,2             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  50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61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26. транспортные расходы по подвозу воды(222)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1152,4     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576,2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-576,2             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  50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8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27. Текущий ремонт, техническое обслуживание оборудования</a:t>
                      </a:r>
                    </a:p>
                  </a:txBody>
                  <a:tcPr marL="5740" marR="5740" marT="5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1423,4    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711,7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-711,7             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  50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7758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28, Текущий ремонт дорог за счет акцизов</a:t>
                      </a:r>
                    </a:p>
                  </a:txBody>
                  <a:tcPr marL="5740" marR="5740" marT="5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11304,1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11304,1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             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 100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43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29. вневедомственная охрана, сигнальная кнопка, спецсвязь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4060,2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2030,1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-2030,1            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  50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768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30. Мед. осмотры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4213,9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2107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-2106,9 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 50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5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31. Автострахование, диагностика, тех. осмотр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217,5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108,8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-108,7             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  50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09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32. </a:t>
                      </a:r>
                      <a:r>
                        <a:rPr lang="ru-RU" sz="12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Фк</a:t>
                      </a:r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и спорт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1731,0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400    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-1331,0             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  24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5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представительские расходы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              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 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             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100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5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34. </a:t>
                      </a:r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хозяйственные расходы,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1230,8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615,4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-615,4 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50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5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35материалы </a:t>
                      </a:r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для ремонта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700,6     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350,3           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-350,3  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50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509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36. </a:t>
                      </a:r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Субсидия Редакции газеты</a:t>
                      </a:r>
                    </a:p>
                  </a:txBody>
                  <a:tcPr marL="5740" marR="5740" marT="5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900              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500     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400            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  56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50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175817,5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146514,6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-29302,9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84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3018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Приобретение основных средств, материальных запасов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30115,3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30115,3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0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50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Муниципальные целевые программы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78465,8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4663         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-73802,8            </a:t>
                      </a:r>
                      <a:endParaRPr lang="ru-RU" sz="13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6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775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ИТОГО РАСХОДОВ</a:t>
                      </a:r>
                    </a:p>
                  </a:txBody>
                  <a:tcPr marL="5740" marR="5740" marT="5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</a:p>
                  </a:txBody>
                  <a:tcPr marL="5740" marR="5740" marT="5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9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8064148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7421457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899592" cy="1106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«Общегосударственные вопросы»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42844" y="1106057"/>
          <a:ext cx="8858313" cy="5974646"/>
        </p:xfrm>
        <a:graphic>
          <a:graphicData uri="http://schemas.openxmlformats.org/drawingml/2006/table">
            <a:tbl>
              <a:tblPr/>
              <a:tblGrid>
                <a:gridCol w="35805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01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062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835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303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026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решением Совета МР 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(первоначально)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endParaRPr lang="en-US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endParaRPr lang="en-US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6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3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1284,5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1272,3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1138,5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1096,8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481,5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490,9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439,2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423,2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3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14511,9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14383,2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12808,8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12405,2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7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Calibri"/>
                          <a:ea typeface="Times New Roman"/>
                          <a:cs typeface="Times New Roman"/>
                        </a:rPr>
                        <a:t>Судебная система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51,2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33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3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6243,4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6812,4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6084,3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5874,7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  <a:endParaRPr lang="ru-RU" sz="13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179,0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172,5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8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  <a:endParaRPr lang="ru-RU" sz="13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15427,7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16721,6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14622,0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14087,8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5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по разделу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38149,0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39892,4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35323,0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34060,2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428604"/>
            <a:ext cx="8305800" cy="1143000"/>
          </a:xfrm>
        </p:spPr>
        <p:txBody>
          <a:bodyPr/>
          <a:lstStyle/>
          <a:p>
            <a:pPr algn="ctr"/>
            <a:r>
              <a:rPr lang="ru-RU" dirty="0" smtClean="0"/>
              <a:t>Образование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57156" y="1571611"/>
          <a:ext cx="8572561" cy="4713649"/>
        </p:xfrm>
        <a:graphic>
          <a:graphicData uri="http://schemas.openxmlformats.org/drawingml/2006/table">
            <a:tbl>
              <a:tblPr/>
              <a:tblGrid>
                <a:gridCol w="29289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87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532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164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450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78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решением Совета МР 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(первоначально)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Дошкольное образование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145 349,1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172 105,7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127 165,2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127 309,8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7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Общее образование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372 583,3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405 877,7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361 262,2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358 719,9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7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Дополнительное образование детей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25 985,9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28 089,0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42 524,7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24 246,0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7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Мероприятия по организации отдыха и оздоровления детей в каникулярное время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3 833,6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3 833,6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3 310,9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3 375,7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7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образования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19 701,8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16 987,9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15 067,9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14 664,9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7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по разделу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567 453,7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626 893,9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549 330,9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528 316,3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"/>
            <a:ext cx="1080119" cy="1328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892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97658" cy="9807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cs typeface="Times New Roman" pitchFamily="18" charset="0"/>
              </a:rPr>
              <a:t>Культура кинематография</a:t>
            </a:r>
            <a:endParaRPr lang="ru-RU" sz="6000" dirty="0"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85719" y="1643052"/>
          <a:ext cx="8643998" cy="4440190"/>
        </p:xfrm>
        <a:graphic>
          <a:graphicData uri="http://schemas.openxmlformats.org/drawingml/2006/table">
            <a:tbl>
              <a:tblPr/>
              <a:tblGrid>
                <a:gridCol w="34506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71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48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259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534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381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решением Совета МР 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(первоначально)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7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-Учреждения в сфере сохранения объектов культурного наследия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4450,6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5884,1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5264,9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5072,6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0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-музеи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2573,6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3690,5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3302,1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3181,5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0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-библиотеки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7486,1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8427,0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7540,2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7264,8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0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-на 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софинансирование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мероприятий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7400,3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7748,7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7748,7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7748,7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27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культуры, кинематографии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5101,8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4923,1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4427,3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4273,3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0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по разделу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27012,4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30673,4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28283,2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27540,9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3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Социальная политика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57158" y="1571610"/>
          <a:ext cx="8572560" cy="5120994"/>
        </p:xfrm>
        <a:graphic>
          <a:graphicData uri="http://schemas.openxmlformats.org/drawingml/2006/table">
            <a:tbl>
              <a:tblPr/>
              <a:tblGrid>
                <a:gridCol w="34564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90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0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1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3787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334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решением Совета МР 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2020год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(первоначально)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2021год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(проект)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(проект)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(проект)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3313,8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2541,0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2273,6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2190,5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обеспечение населения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6678,1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7107,3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6982,3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Охрана семьи и детства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13411,8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12842,7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10833,4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11097,9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социальной политики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2040,0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1303,0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1165,9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1123,3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по разделу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19265,6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23364,8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21380,2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21394,0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27584" cy="1017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1715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3058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Межбюджетные трансферты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214282" y="1142984"/>
          <a:ext cx="8715435" cy="4288300"/>
        </p:xfrm>
        <a:graphic>
          <a:graphicData uri="http://schemas.openxmlformats.org/drawingml/2006/table">
            <a:tbl>
              <a:tblPr/>
              <a:tblGrid>
                <a:gridCol w="32147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5160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01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74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решением Совета МР 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2020год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(первоначально)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2021год </a:t>
                      </a:r>
                      <a:endParaRPr lang="en-US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endParaRPr lang="en-US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7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Дотация на выравнивание  уровня бюджетной обеспеченности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3179,0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3132,0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3179,0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3179,0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1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Дотация на поддержку мер по обеспечению сбалансированности бюджетов поселений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37188,4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40271,0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38813,0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40470,9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62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Дотации на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выравнивание уровня бюджетной обеспеченности из районного фонда финансовой поддержки поселений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16442,0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17666,8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17683,6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15903,6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по разделу: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56809,4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61069,8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56496,6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56374,5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197" y="0"/>
            <a:ext cx="801371" cy="9852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5897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000372"/>
            <a:ext cx="8305800" cy="1143000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11" y="-11684"/>
            <a:ext cx="769787" cy="9464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3058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 формировании бюджетных проектировок использовались</a:t>
            </a:r>
            <a:r>
              <a:rPr lang="ru-RU" sz="31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857364"/>
            <a:ext cx="8712968" cy="4523964"/>
          </a:xfrm>
          <a:prstGeom prst="roundRect">
            <a:avLst/>
          </a:prstGeom>
          <a:solidFill>
            <a:srgbClr val="66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-основные </a:t>
            </a:r>
            <a:r>
              <a:rPr lang="ru-RU" sz="1600" dirty="0">
                <a:solidFill>
                  <a:schemeClr val="bg1"/>
                </a:solidFill>
              </a:rPr>
              <a:t>показатели социально-экономического развития муниципального района </a:t>
            </a:r>
            <a:r>
              <a:rPr lang="ru-RU" sz="1600" dirty="0" smtClean="0">
                <a:solidFill>
                  <a:schemeClr val="bg1"/>
                </a:solidFill>
              </a:rPr>
              <a:t>«Сретенский </a:t>
            </a:r>
            <a:r>
              <a:rPr lang="ru-RU" sz="1600" dirty="0">
                <a:solidFill>
                  <a:schemeClr val="bg1"/>
                </a:solidFill>
              </a:rPr>
              <a:t>район» на </a:t>
            </a:r>
            <a:r>
              <a:rPr lang="ru-RU" sz="1600" dirty="0" smtClean="0">
                <a:solidFill>
                  <a:schemeClr val="bg1"/>
                </a:solidFill>
              </a:rPr>
              <a:t>2021 </a:t>
            </a:r>
            <a:r>
              <a:rPr lang="ru-RU" sz="1600" dirty="0">
                <a:solidFill>
                  <a:schemeClr val="bg1"/>
                </a:solidFill>
              </a:rPr>
              <a:t>год и плановый период </a:t>
            </a:r>
            <a:r>
              <a:rPr lang="ru-RU" sz="1600" dirty="0" smtClean="0">
                <a:solidFill>
                  <a:schemeClr val="bg1"/>
                </a:solidFill>
              </a:rPr>
              <a:t>2022 </a:t>
            </a:r>
            <a:r>
              <a:rPr lang="ru-RU" sz="1600" dirty="0">
                <a:solidFill>
                  <a:schemeClr val="bg1"/>
                </a:solidFill>
              </a:rPr>
              <a:t>и </a:t>
            </a:r>
            <a:r>
              <a:rPr lang="ru-RU" sz="1600" dirty="0" smtClean="0">
                <a:solidFill>
                  <a:schemeClr val="bg1"/>
                </a:solidFill>
              </a:rPr>
              <a:t>2023 годов</a:t>
            </a:r>
            <a:r>
              <a:rPr lang="ru-RU" sz="1600" dirty="0">
                <a:solidFill>
                  <a:schemeClr val="bg1"/>
                </a:solidFill>
              </a:rPr>
              <a:t>, согласованные с Министерством экономического развития в </a:t>
            </a:r>
            <a:r>
              <a:rPr lang="ru-RU" sz="1600" dirty="0" smtClean="0">
                <a:solidFill>
                  <a:schemeClr val="bg1"/>
                </a:solidFill>
              </a:rPr>
              <a:t>июле 2020 года;</a:t>
            </a:r>
          </a:p>
          <a:p>
            <a:pPr algn="ctr"/>
            <a:endParaRPr lang="ru-RU" sz="1600" dirty="0" smtClean="0">
              <a:solidFill>
                <a:schemeClr val="bg1"/>
              </a:solidFill>
            </a:endParaRPr>
          </a:p>
          <a:p>
            <a:pPr algn="ctr">
              <a:spcAft>
                <a:spcPts val="100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-прогнозные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показатели поступления доходов главных администраторов доходов бюджета Сретенского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района;</a:t>
            </a:r>
          </a:p>
          <a:p>
            <a:pPr algn="ctr"/>
            <a:endParaRPr lang="ru-RU" sz="1600" dirty="0">
              <a:solidFill>
                <a:schemeClr val="bg1"/>
              </a:solidFill>
            </a:endParaRPr>
          </a:p>
          <a:p>
            <a:pPr algn="ctr"/>
            <a:r>
              <a:rPr lang="ru-RU" sz="1600" dirty="0" smtClean="0"/>
              <a:t>-объемы </a:t>
            </a:r>
            <a:r>
              <a:rPr lang="ru-RU" sz="1600" dirty="0"/>
              <a:t>межбюджетных трансфертов, определенные проектом закона Забайкальского края «О  бюджете Забайкальского края  на 20</a:t>
            </a:r>
            <a:r>
              <a:rPr lang="en-US" sz="1600" dirty="0"/>
              <a:t>2</a:t>
            </a:r>
            <a:r>
              <a:rPr lang="ru-RU" sz="1600" dirty="0"/>
              <a:t>1 год и на плановый период 2022 и 20</a:t>
            </a:r>
            <a:r>
              <a:rPr lang="en-US" sz="1600" dirty="0"/>
              <a:t>2</a:t>
            </a:r>
            <a:r>
              <a:rPr lang="ru-RU" sz="1600" dirty="0"/>
              <a:t>3</a:t>
            </a:r>
            <a:r>
              <a:rPr lang="en-US" sz="1600" dirty="0"/>
              <a:t> </a:t>
            </a:r>
            <a:r>
              <a:rPr lang="ru-RU" sz="1600" dirty="0"/>
              <a:t>годов</a:t>
            </a:r>
            <a:r>
              <a:rPr lang="ru-RU" sz="1600" dirty="0" smtClean="0"/>
              <a:t>»;</a:t>
            </a:r>
            <a:endParaRPr lang="ru-RU" sz="1600" dirty="0"/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1600" dirty="0" smtClean="0"/>
              <a:t>-данные </a:t>
            </a:r>
            <a:r>
              <a:rPr lang="ru-RU" sz="1600" dirty="0"/>
              <a:t>реестра расходных обязательств Сретенского </a:t>
            </a:r>
            <a:r>
              <a:rPr lang="ru-RU" sz="1600" dirty="0" smtClean="0"/>
              <a:t>района;</a:t>
            </a:r>
          </a:p>
          <a:p>
            <a:pPr algn="ctr"/>
            <a:endParaRPr lang="ru-RU" sz="1600" dirty="0"/>
          </a:p>
          <a:p>
            <a:pPr algn="ctr"/>
            <a:r>
              <a:rPr lang="ru-RU" sz="1600" dirty="0"/>
              <a:t>-базовые статистические показатели территориального органа Федеральной службы государственной статистики по Забайкальскому краю.</a:t>
            </a:r>
          </a:p>
          <a:p>
            <a:pPr algn="ctr"/>
            <a:endParaRPr lang="ru-RU" sz="1600" dirty="0">
              <a:solidFill>
                <a:schemeClr val="bg1"/>
              </a:solidFill>
            </a:endParaRPr>
          </a:p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" y="-5501"/>
            <a:ext cx="977833" cy="12022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Основные характеристики проекта  решения Совета муниципального района  " О бюджете муниципального района «Сретенский район» на 2021 год и плановый период 2022 и 2023 годов»  </a:t>
            </a:r>
            <a:br>
              <a:rPr lang="ru-RU" sz="2400" b="1" dirty="0" smtClean="0"/>
            </a:br>
            <a:r>
              <a:rPr lang="ru-RU" sz="1200" b="1" dirty="0"/>
              <a:t> </a:t>
            </a:r>
            <a:r>
              <a:rPr lang="ru-RU" sz="1200" b="1" dirty="0" smtClean="0"/>
              <a:t>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400" b="1" dirty="0" err="1" smtClean="0"/>
              <a:t>тыс.р</a:t>
            </a:r>
            <a:r>
              <a:rPr lang="ru-RU" sz="1400" b="1" dirty="0" smtClean="0"/>
              <a:t>    </a:t>
            </a:r>
            <a:endParaRPr lang="ru-RU" sz="1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921487"/>
              </p:ext>
            </p:extLst>
          </p:nvPr>
        </p:nvGraphicFramePr>
        <p:xfrm>
          <a:off x="285720" y="2357430"/>
          <a:ext cx="8572560" cy="3820299"/>
        </p:xfrm>
        <a:graphic>
          <a:graphicData uri="http://schemas.openxmlformats.org/drawingml/2006/table">
            <a:tbl>
              <a:tblPr/>
              <a:tblGrid>
                <a:gridCol w="20002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859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6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0301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030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518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решением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Совета №50-РНП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От 25.12.2019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МР 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2020год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(первоначально)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Уточненные плановые показатели на 2020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Решение Совета МР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«Сретенский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район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»№ 67-РНП  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17.09.2020г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055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Общий объем доходов бюджета, тыс. рублей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733 009,1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965 383,87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903 924,6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736 965,24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707 919,2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Общий объем расходов                                               бюджета, тыс. рублей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729 817,8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980 507 78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897 542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730 582,6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707 919,2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Дефицит  (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профицит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) бюджета, тыс. рублей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3191,3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15 123,9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6382,6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6382,6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6382,6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7583" cy="101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28604"/>
            <a:ext cx="8305800" cy="64293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/>
              <a:t>Оценка влияния изменений законодательства Российской Федерации и Забайкальского края на доходную базу   бюджета муниципального района «Сретенский район» в 20</a:t>
            </a:r>
            <a:r>
              <a:rPr lang="en-US" sz="1600" b="1" dirty="0" smtClean="0"/>
              <a:t>2</a:t>
            </a:r>
            <a:r>
              <a:rPr lang="ru-RU" sz="1600" b="1" dirty="0"/>
              <a:t>1</a:t>
            </a:r>
            <a:r>
              <a:rPr lang="ru-RU" sz="1600" b="1" dirty="0" smtClean="0"/>
              <a:t> году</a:t>
            </a:r>
            <a:endParaRPr lang="ru-RU" sz="16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528390"/>
              </p:ext>
            </p:extLst>
          </p:nvPr>
        </p:nvGraphicFramePr>
        <p:xfrm>
          <a:off x="285720" y="1214422"/>
          <a:ext cx="8643998" cy="3648807"/>
        </p:xfrm>
        <a:graphic>
          <a:graphicData uri="http://schemas.openxmlformats.org/drawingml/2006/table">
            <a:tbl>
              <a:tblPr/>
              <a:tblGrid>
                <a:gridCol w="4286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722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30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Доп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доходы (+)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Выпадающие доходы (-)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0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Изменение Налогового кодекса Российской Федерации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69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1.1.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Налог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 добычу полезных ископаемых в связи со сменой места регистрации ООО «Прииск </a:t>
                      </a:r>
                      <a:r>
                        <a:rPr lang="ru-RU" sz="13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Усть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-Кара»  данный налог не будет поступать в бюджет муниципального района «Сретенский район».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-25 300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06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1.2.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 для отдельных видов деятельности. Согласно статьи 346.27 Налогового Кодекса Российской Федерации с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01.01.2021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года </a:t>
                      </a:r>
                      <a:r>
                        <a:rPr lang="ru-RU" sz="13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оотменяется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применение ЕНВД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запанированы</a:t>
                      </a:r>
                      <a:r>
                        <a:rPr lang="ru-RU" sz="13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остатки не поступившие в 2020 г.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- 3 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286,7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929554" y="100010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3568" cy="8404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28604"/>
            <a:ext cx="8305800" cy="64293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/>
              <a:t>Оценка влияния изменений законодательства Российской Федерации и Забайкальского края на доходную базу   бюджета муниципального района «Сретенский район» в 2021году</a:t>
            </a:r>
            <a:endParaRPr lang="ru-RU" sz="16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801577"/>
              </p:ext>
            </p:extLst>
          </p:nvPr>
        </p:nvGraphicFramePr>
        <p:xfrm>
          <a:off x="285721" y="1360575"/>
          <a:ext cx="8715435" cy="5050262"/>
        </p:xfrm>
        <a:graphic>
          <a:graphicData uri="http://schemas.openxmlformats.org/drawingml/2006/table">
            <a:tbl>
              <a:tblPr/>
              <a:tblGrid>
                <a:gridCol w="4286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66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001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6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Доп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доходы (+)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Выпадающие доходы (-)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6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Изменение Бюджетного кодекса Российской Федерации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6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1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Плата за негативное воздействие на окружающую среду: снижение поступлений по данному налогу ошибочно зачисленные и уточненные в 2020 платежи (платежи разового характера).</a:t>
                      </a:r>
                    </a:p>
                  </a:txBody>
                  <a:tcPr marL="15895" marR="15895" marT="15895" marB="158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- 720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3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1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Штрафы и иные суммы принудительного изъятия: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в бюджеты субъектов Российской Федерации по нормативу 100% в случае вынесения постановления о наложении штрафов должностными лицами органов исполнительной власти субъекта РФ и их подведомственными государственными учреждениями;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71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в федеральный бюджет по нормативу 100% в случае вынесения постановления о наложении штрафов должностными лицами федеральных органов исполнительной власти, их структурных подразделений и структурных подразделений территориальных органов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71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(Федеральный закон от 15.04.2019 года № 62-ФЗ «О внесении изменений в Бюджетный кодекс Российской Федерации»)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-200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957"/>
            <a:ext cx="776470" cy="9546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28604"/>
            <a:ext cx="8305800" cy="64293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/>
              <a:t>Оценка влияния изменений законодательства Российской Федерации и Забайкальского края на доходную базу   бюджета муниципального района «Сретенский район» в 2021 году</a:t>
            </a: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272704"/>
              </p:ext>
            </p:extLst>
          </p:nvPr>
        </p:nvGraphicFramePr>
        <p:xfrm>
          <a:off x="214282" y="1214420"/>
          <a:ext cx="8715435" cy="5429289"/>
        </p:xfrm>
        <a:graphic>
          <a:graphicData uri="http://schemas.openxmlformats.org/drawingml/2006/table">
            <a:tbl>
              <a:tblPr/>
              <a:tblGrid>
                <a:gridCol w="6498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865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790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355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Дополнительные доходы (+) 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Выпадающие доходы (-)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7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Изменение законодательства Забайкальского края о налогах и сборах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дополнительного норматива от налога на доходы физических лиц в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бюджет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муниципального района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«Сретенский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район», установленного Законом Забайкальского края «О бюджете Забайкальского края на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год и плановый период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2022-2023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годов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» в 2020 г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40,9%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до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47,3% . В 2021-51.5%.</a:t>
                      </a:r>
                      <a:r>
                        <a:rPr lang="ru-RU" sz="13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 2022- 57,1%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+ 9 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151,0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84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Предоставление налоговых льгот для организаций, получивших статус резидента территории опережающего социально-экономического развития "Забайкалье" в соответствии с Федеральным законом от 29 декабря 2014 года № 473-ФЗ "О территориях опережающего социально-экономического развития в Российской Федерации" и постановлением Правительства Российской Федерации от 31 июля 2019 года № 988 "О создании территории опережающего социально-экономического развития "Забайкалье".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3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755576" cy="9289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Объемы налоговых и неналоговых доходов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бюджета муниципального района «Сретенский район»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15272" y="171448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7584" cy="1017522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217946"/>
              </p:ext>
            </p:extLst>
          </p:nvPr>
        </p:nvGraphicFramePr>
        <p:xfrm>
          <a:off x="457200" y="2060848"/>
          <a:ext cx="8291265" cy="4536504"/>
        </p:xfrm>
        <a:graphic>
          <a:graphicData uri="http://schemas.openxmlformats.org/drawingml/2006/table">
            <a:tbl>
              <a:tblPr/>
              <a:tblGrid>
                <a:gridCol w="22433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45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76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76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032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57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449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8449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88032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2020 год</a:t>
                      </a:r>
                    </a:p>
                  </a:txBody>
                  <a:tcPr marL="7103" marR="7103" marT="710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2021 год</a:t>
                      </a:r>
                      <a:b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03" marR="7103" marT="710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4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Утверждено решением Совета №50-РНП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От 25.12.2019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МР  на 2020год (</a:t>
                      </a:r>
                      <a:r>
                        <a:rPr kumimoji="0" lang="ru-RU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первоначально)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Уточненные плановые показатели на 2020 год</a:t>
                      </a:r>
                      <a:endParaRPr lang="ru-RU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Совета МР «Сретенский район»№ 67-РНП   от 17.09.2020г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8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2020 году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611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к первоначальному утвержденному плану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к уточненному плану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первоначальному утвержденному плану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уточненному плану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</a:tr>
              <a:tr h="33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17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03" marR="7103" marT="710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03" marR="7103" marT="710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03" marR="7103" marT="710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33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 доходы, всего 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225 263,99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241 280,30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927,20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-9 336,89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-25 353,20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95,86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89,49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01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220 905,49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236 778,40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212 249,60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-8 655,89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-24 528,80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96,08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89,64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11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4 358,50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4 501,80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3 677,50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-681,00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-824,30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84,38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81,69</a:t>
                      </a: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12726632"/>
              </p:ext>
            </p:extLst>
          </p:nvPr>
        </p:nvGraphicFramePr>
        <p:xfrm>
          <a:off x="423257" y="708929"/>
          <a:ext cx="8643998" cy="6215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158"/>
            <a:ext cx="977070" cy="12259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501844"/>
              </p:ext>
            </p:extLst>
          </p:nvPr>
        </p:nvGraphicFramePr>
        <p:xfrm>
          <a:off x="181840" y="908720"/>
          <a:ext cx="878264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724578"/>
              </p:ext>
            </p:extLst>
          </p:nvPr>
        </p:nvGraphicFramePr>
        <p:xfrm>
          <a:off x="251520" y="980728"/>
          <a:ext cx="8692517" cy="5722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Заголовок 2"/>
          <p:cNvSpPr txBox="1">
            <a:spLocks/>
          </p:cNvSpPr>
          <p:nvPr/>
        </p:nvSpPr>
        <p:spPr>
          <a:xfrm>
            <a:off x="450609" y="448921"/>
            <a:ext cx="8305800" cy="51033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/>
              <a:t>Поступление налоговых и неналоговых доходов в бюджет муниципального района «Сретенский район» в 2021 г.      </a:t>
            </a:r>
          </a:p>
          <a:p>
            <a:pPr algn="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3250</TotalTime>
  <Words>2329</Words>
  <Application>Microsoft Office PowerPoint</Application>
  <PresentationFormat>Экран (4:3)</PresentationFormat>
  <Paragraphs>711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Поток</vt:lpstr>
      <vt:lpstr>1_Поток</vt:lpstr>
      <vt:lpstr>2_Поток</vt:lpstr>
      <vt:lpstr> на 2021год и на плановый период 2022 и 2023 годов </vt:lpstr>
      <vt:lpstr>Проект Решения Совета муниципального района «Сретенский район» "О районном бюджете на 2021 год и плановый период 2022 и 2023годов" подготовлен с учетом основных направлений бюджетной, налоговой политики муниципального района «Сретенский район» на 2021 год и плановый период 2022 и 2023годов. </vt:lpstr>
      <vt:lpstr>При формировании бюджетных проектировок использовались: </vt:lpstr>
      <vt:lpstr>Основные характеристики проекта  решения Совета муниципального района  " О бюджете муниципального района «Сретенский район» на 2021 год и плановый период 2022 и 2023 годов»                                                                                                                                                                                                                   тыс.р    </vt:lpstr>
      <vt:lpstr>Оценка влияния изменений законодательства Российской Федерации и Забайкальского края на доходную базу   бюджета муниципального района «Сретенский район» в 2021 году</vt:lpstr>
      <vt:lpstr>Оценка влияния изменений законодательства Российской Федерации и Забайкальского края на доходную базу   бюджета муниципального района «Сретенский район» в 2021году</vt:lpstr>
      <vt:lpstr>Оценка влияния изменений законодательства Российской Федерации и Забайкальского края на доходную базу   бюджета муниципального района «Сретенский район» в 2021 году</vt:lpstr>
      <vt:lpstr>Объемы налоговых и неналоговых доходов бюджета муниципального района «Сретенский район» на 2021 год</vt:lpstr>
      <vt:lpstr>Презентация PowerPoint</vt:lpstr>
      <vt:lpstr>Налоговые доходы </vt:lpstr>
      <vt:lpstr>Налоговые доходы бюджета муниципального района «Сретенский» на 2021 год  и плановый период 2022-2023 годы</vt:lpstr>
      <vt:lpstr>Неналоговые доходы</vt:lpstr>
      <vt:lpstr>Неналоговые доходы бюджета муниципального района «Сретенский район» на 2021 год  и плановый период 2022-2023 годы</vt:lpstr>
      <vt:lpstr>Межбюджетные трансферты, получаемые  из других бюджетов бюджетной системы</vt:lpstr>
      <vt:lpstr>Общий объем межбюджетных трансфертов</vt:lpstr>
      <vt:lpstr>Безвозмездные поступления от других бюджетов бюджетной системы Российской Федерации</vt:lpstr>
      <vt:lpstr>Презентация PowerPoint</vt:lpstr>
      <vt:lpstr>Расчет прогнозируемого финансового результата  районного бюджета </vt:lpstr>
      <vt:lpstr>Муниципальный долг </vt:lpstr>
      <vt:lpstr>Объем муниципального долга Сретенского района </vt:lpstr>
      <vt:lpstr>Потребность по расходам местного бюджета</vt:lpstr>
      <vt:lpstr>Презентация PowerPoint</vt:lpstr>
      <vt:lpstr>Презентация PowerPoint</vt:lpstr>
      <vt:lpstr>«Общегосударственные вопросы»</vt:lpstr>
      <vt:lpstr>Образование</vt:lpstr>
      <vt:lpstr>Культура кинематография</vt:lpstr>
      <vt:lpstr>Социальная политика</vt:lpstr>
      <vt:lpstr>Межбюджетные трансферты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Публичные слушания по проекту бюджета муниципального района «Чернышевский район»  на 2019 год и на плановый период 2020 и 2021 годов</dc:title>
  <dc:creator>Ирина</dc:creator>
  <cp:lastModifiedBy>SED</cp:lastModifiedBy>
  <cp:revision>190</cp:revision>
  <cp:lastPrinted>2020-12-23T00:49:15Z</cp:lastPrinted>
  <dcterms:created xsi:type="dcterms:W3CDTF">2018-11-22T01:05:41Z</dcterms:created>
  <dcterms:modified xsi:type="dcterms:W3CDTF">2021-03-04T23:58:45Z</dcterms:modified>
</cp:coreProperties>
</file>